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rina\Documents\&#1047;&#1072;&#1082;&#1072;&#1079;&#1099;\&#1040;&#1088;&#1072;&#1073;&#1072;&#1090;&#1082;&#1072;_2\&#1055;&#1086;&#1090;&#1088;&#1077;&#1073;&#1080;&#1090;&#1077;&#1083;&#108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rina\Documents\&#1047;&#1072;&#1082;&#1072;&#1079;&#1099;\&#1040;&#1088;&#1072;&#1073;&#1072;&#1090;&#1082;&#1072;_2\&#1055;&#1086;&#1090;&#1088;&#1077;&#1073;&#1080;&#1090;&#1077;&#1083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2015 рік</c:v>
          </c:tx>
          <c:marker>
            <c:symbol val="none"/>
          </c:marker>
          <c:cat>
            <c:strRef>
              <c:f>кількість!$A$4:$A$15</c:f>
              <c:strCache>
                <c:ptCount val="12"/>
                <c:pt idx="0">
                  <c:v>січень</c:v>
                </c:pt>
                <c:pt idx="1">
                  <c:v>лютий</c:v>
                </c:pt>
                <c:pt idx="2">
                  <c:v>березень</c:v>
                </c:pt>
                <c:pt idx="3">
                  <c:v>квітень</c:v>
                </c:pt>
                <c:pt idx="4">
                  <c:v>травень</c:v>
                </c:pt>
                <c:pt idx="5">
                  <c:v>червень</c:v>
                </c:pt>
                <c:pt idx="6">
                  <c:v>липень</c:v>
                </c:pt>
                <c:pt idx="7">
                  <c:v>серпень</c:v>
                </c:pt>
                <c:pt idx="8">
                  <c:v>вересень</c:v>
                </c:pt>
                <c:pt idx="9">
                  <c:v>жовтень</c:v>
                </c:pt>
                <c:pt idx="10">
                  <c:v>листопад</c:v>
                </c:pt>
                <c:pt idx="11">
                  <c:v>грудень</c:v>
                </c:pt>
              </c:strCache>
            </c:strRef>
          </c:cat>
          <c:val>
            <c:numRef>
              <c:f>кількість!$B$4:$B$15</c:f>
              <c:numCache>
                <c:formatCode>General</c:formatCode>
                <c:ptCount val="12"/>
                <c:pt idx="5">
                  <c:v>36939</c:v>
                </c:pt>
                <c:pt idx="6">
                  <c:v>78138</c:v>
                </c:pt>
                <c:pt idx="7">
                  <c:v>90039</c:v>
                </c:pt>
                <c:pt idx="8">
                  <c:v>23373</c:v>
                </c:pt>
                <c:pt idx="9">
                  <c:v>6683</c:v>
                </c:pt>
                <c:pt idx="10">
                  <c:v>4899</c:v>
                </c:pt>
                <c:pt idx="11">
                  <c:v>5851</c:v>
                </c:pt>
              </c:numCache>
            </c:numRef>
          </c:val>
          <c:smooth val="0"/>
        </c:ser>
        <c:ser>
          <c:idx val="1"/>
          <c:order val="1"/>
          <c:tx>
            <c:v>2016 рік</c:v>
          </c:tx>
          <c:marker>
            <c:symbol val="none"/>
          </c:marker>
          <c:cat>
            <c:strRef>
              <c:f>кількість!$A$4:$A$15</c:f>
              <c:strCache>
                <c:ptCount val="12"/>
                <c:pt idx="0">
                  <c:v>січень</c:v>
                </c:pt>
                <c:pt idx="1">
                  <c:v>лютий</c:v>
                </c:pt>
                <c:pt idx="2">
                  <c:v>березень</c:v>
                </c:pt>
                <c:pt idx="3">
                  <c:v>квітень</c:v>
                </c:pt>
                <c:pt idx="4">
                  <c:v>травень</c:v>
                </c:pt>
                <c:pt idx="5">
                  <c:v>червень</c:v>
                </c:pt>
                <c:pt idx="6">
                  <c:v>липень</c:v>
                </c:pt>
                <c:pt idx="7">
                  <c:v>серпень</c:v>
                </c:pt>
                <c:pt idx="8">
                  <c:v>вересень</c:v>
                </c:pt>
                <c:pt idx="9">
                  <c:v>жовтень</c:v>
                </c:pt>
                <c:pt idx="10">
                  <c:v>листопад</c:v>
                </c:pt>
                <c:pt idx="11">
                  <c:v>грудень</c:v>
                </c:pt>
              </c:strCache>
            </c:strRef>
          </c:cat>
          <c:val>
            <c:numRef>
              <c:f>кількість!$C$4:$C$15</c:f>
              <c:numCache>
                <c:formatCode>General</c:formatCode>
                <c:ptCount val="12"/>
                <c:pt idx="0">
                  <c:v>5656</c:v>
                </c:pt>
                <c:pt idx="1">
                  <c:v>4938</c:v>
                </c:pt>
                <c:pt idx="2">
                  <c:v>7204</c:v>
                </c:pt>
                <c:pt idx="3">
                  <c:v>10535</c:v>
                </c:pt>
                <c:pt idx="4">
                  <c:v>14624</c:v>
                </c:pt>
                <c:pt idx="5">
                  <c:v>48759</c:v>
                </c:pt>
                <c:pt idx="6">
                  <c:v>104454</c:v>
                </c:pt>
                <c:pt idx="7">
                  <c:v>102354</c:v>
                </c:pt>
                <c:pt idx="8">
                  <c:v>28137</c:v>
                </c:pt>
                <c:pt idx="9">
                  <c:v>6495</c:v>
                </c:pt>
                <c:pt idx="10">
                  <c:v>6794</c:v>
                </c:pt>
                <c:pt idx="11">
                  <c:v>5892</c:v>
                </c:pt>
              </c:numCache>
            </c:numRef>
          </c:val>
          <c:smooth val="0"/>
        </c:ser>
        <c:ser>
          <c:idx val="2"/>
          <c:order val="2"/>
          <c:tx>
            <c:v>2017 рік</c:v>
          </c:tx>
          <c:marker>
            <c:symbol val="none"/>
          </c:marker>
          <c:cat>
            <c:strRef>
              <c:f>кількість!$A$4:$A$15</c:f>
              <c:strCache>
                <c:ptCount val="12"/>
                <c:pt idx="0">
                  <c:v>січень</c:v>
                </c:pt>
                <c:pt idx="1">
                  <c:v>лютий</c:v>
                </c:pt>
                <c:pt idx="2">
                  <c:v>березень</c:v>
                </c:pt>
                <c:pt idx="3">
                  <c:v>квітень</c:v>
                </c:pt>
                <c:pt idx="4">
                  <c:v>травень</c:v>
                </c:pt>
                <c:pt idx="5">
                  <c:v>червень</c:v>
                </c:pt>
                <c:pt idx="6">
                  <c:v>липень</c:v>
                </c:pt>
                <c:pt idx="7">
                  <c:v>серпень</c:v>
                </c:pt>
                <c:pt idx="8">
                  <c:v>вересень</c:v>
                </c:pt>
                <c:pt idx="9">
                  <c:v>жовтень</c:v>
                </c:pt>
                <c:pt idx="10">
                  <c:v>листопад</c:v>
                </c:pt>
                <c:pt idx="11">
                  <c:v>грудень</c:v>
                </c:pt>
              </c:strCache>
            </c:strRef>
          </c:cat>
          <c:val>
            <c:numRef>
              <c:f>кількість!$D$4:$D$15</c:f>
              <c:numCache>
                <c:formatCode>General</c:formatCode>
                <c:ptCount val="12"/>
                <c:pt idx="0">
                  <c:v>5856</c:v>
                </c:pt>
                <c:pt idx="1">
                  <c:v>5443</c:v>
                </c:pt>
                <c:pt idx="2">
                  <c:v>10089</c:v>
                </c:pt>
                <c:pt idx="3">
                  <c:v>12379</c:v>
                </c:pt>
                <c:pt idx="4">
                  <c:v>17313</c:v>
                </c:pt>
              </c:numCache>
            </c:numRef>
          </c:val>
          <c:smooth val="0"/>
        </c:ser>
        <c:ser>
          <c:idx val="3"/>
          <c:order val="3"/>
          <c:tx>
            <c:v>допустима ємність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val>
            <c:numRef>
              <c:f>кількість!$B$34:$B$45</c:f>
              <c:numCache>
                <c:formatCode>General</c:formatCode>
                <c:ptCount val="12"/>
                <c:pt idx="0">
                  <c:v>21760</c:v>
                </c:pt>
                <c:pt idx="1">
                  <c:v>21760</c:v>
                </c:pt>
                <c:pt idx="2">
                  <c:v>21760</c:v>
                </c:pt>
                <c:pt idx="3">
                  <c:v>21760</c:v>
                </c:pt>
                <c:pt idx="4">
                  <c:v>21760</c:v>
                </c:pt>
                <c:pt idx="5">
                  <c:v>21760</c:v>
                </c:pt>
                <c:pt idx="6">
                  <c:v>21760</c:v>
                </c:pt>
                <c:pt idx="7">
                  <c:v>21760</c:v>
                </c:pt>
                <c:pt idx="8">
                  <c:v>21760</c:v>
                </c:pt>
                <c:pt idx="9">
                  <c:v>21760</c:v>
                </c:pt>
                <c:pt idx="10">
                  <c:v>21760</c:v>
                </c:pt>
                <c:pt idx="11">
                  <c:v>21760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11677424"/>
        <c:axId val="311677984"/>
      </c:lineChart>
      <c:catAx>
        <c:axId val="3116774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11677984"/>
        <c:crosses val="autoZero"/>
        <c:auto val="1"/>
        <c:lblAlgn val="ctr"/>
        <c:lblOffset val="100"/>
        <c:noMultiLvlLbl val="0"/>
      </c:catAx>
      <c:valAx>
        <c:axId val="311677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116774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2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характеристики!$D$2:$D$6</c:f>
              <c:strCache>
                <c:ptCount val="5"/>
                <c:pt idx="0">
                  <c:v>5-7 днів</c:v>
                </c:pt>
                <c:pt idx="1">
                  <c:v>8-10 днів</c:v>
                </c:pt>
                <c:pt idx="2">
                  <c:v>11-15 днів</c:v>
                </c:pt>
                <c:pt idx="3">
                  <c:v>16-20 днів</c:v>
                </c:pt>
                <c:pt idx="4">
                  <c:v>більше 20 днів</c:v>
                </c:pt>
              </c:strCache>
            </c:strRef>
          </c:cat>
          <c:val>
            <c:numRef>
              <c:f>характеристики!$F$2:$F$6</c:f>
              <c:numCache>
                <c:formatCode>0.0</c:formatCode>
                <c:ptCount val="5"/>
                <c:pt idx="0">
                  <c:v>25.252525252525253</c:v>
                </c:pt>
                <c:pt idx="1">
                  <c:v>33.333333333333336</c:v>
                </c:pt>
                <c:pt idx="2">
                  <c:v>25.252525252525253</c:v>
                </c:pt>
                <c:pt idx="3">
                  <c:v>9.0909090909090917</c:v>
                </c:pt>
                <c:pt idx="4">
                  <c:v>7.0707070707070709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1680224"/>
        <c:axId val="311680784"/>
        <c:axId val="0"/>
      </c:bar3DChart>
      <c:catAx>
        <c:axId val="311680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11680784"/>
        <c:crosses val="autoZero"/>
        <c:auto val="1"/>
        <c:lblAlgn val="ctr"/>
        <c:lblOffset val="100"/>
        <c:noMultiLvlLbl val="0"/>
      </c:catAx>
      <c:valAx>
        <c:axId val="31168078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311680224"/>
        <c:crosses val="autoZero"/>
        <c:crossBetween val="between"/>
      </c:valAx>
    </c:plotArea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2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99793" y="589330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/>
              <a:t>СТРАТЕГІЧНИЙ ПЛАН СТІЙКОГО </a:t>
            </a:r>
            <a:r>
              <a:rPr lang="uk-UA" b="1" dirty="0" smtClean="0"/>
              <a:t>РОЗВИТКУ</a:t>
            </a:r>
          </a:p>
          <a:p>
            <a:pPr algn="ctr"/>
            <a:r>
              <a:rPr lang="uk-UA" b="1" dirty="0" smtClean="0"/>
              <a:t> </a:t>
            </a:r>
            <a:r>
              <a:rPr lang="uk-UA" b="1" dirty="0"/>
              <a:t>ОЗДОРОВЧО-РЕКРЕАЦІЙНОЇ ЗОНИ </a:t>
            </a:r>
            <a:endParaRPr lang="uk-UA" b="1" dirty="0" smtClean="0"/>
          </a:p>
          <a:p>
            <a:pPr algn="ctr"/>
            <a:r>
              <a:rPr lang="uk-UA" b="1" dirty="0" smtClean="0"/>
              <a:t>НА </a:t>
            </a:r>
            <a:r>
              <a:rPr lang="uk-UA" b="1" dirty="0"/>
              <a:t>ТЕРИТОРІЇ ЩАСЛИВЦЕВСЬКОЇ СІЛЬСЬКОЇ РАДИ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7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4482173" cy="230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"/>
            <a:ext cx="4499992" cy="230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20888"/>
            <a:ext cx="4482173" cy="223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042" y="4705009"/>
            <a:ext cx="4457958" cy="2152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09568"/>
            <a:ext cx="4482172" cy="214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20887"/>
            <a:ext cx="4499992" cy="2187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941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" y="1"/>
            <a:ext cx="4428004" cy="227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" y="2346999"/>
            <a:ext cx="4423679" cy="227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32368" cy="2273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46999"/>
            <a:ext cx="4427984" cy="2285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679788"/>
            <a:ext cx="4432367" cy="223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" y="4688055"/>
            <a:ext cx="4410256" cy="2222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66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933793014"/>
              </p:ext>
            </p:extLst>
          </p:nvPr>
        </p:nvGraphicFramePr>
        <p:xfrm>
          <a:off x="0" y="0"/>
          <a:ext cx="4572000" cy="270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270892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/>
              <a:t>Кількість користувачів</a:t>
            </a:r>
            <a:r>
              <a:rPr lang="uk-UA" u="sng" dirty="0"/>
              <a:t> мобільного оператора «Київстар»</a:t>
            </a:r>
            <a:r>
              <a:rPr lang="uk-UA" dirty="0"/>
              <a:t>, зафіксованих на території с. Щасливцеве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36474110"/>
              </p:ext>
            </p:extLst>
          </p:nvPr>
        </p:nvGraphicFramePr>
        <p:xfrm>
          <a:off x="4716016" y="0"/>
          <a:ext cx="4427984" cy="270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932040" y="2847419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Тривалість відпочинку, у % від загальної кількості опитаних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795945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0225"/>
            <a:r>
              <a:rPr lang="uk-UA" sz="1600" dirty="0"/>
              <a:t>За тривалістю відпочинку та щоденними витратами на одну людину споживачі досить чітко розподілилися за 4 основними групами:</a:t>
            </a:r>
            <a:endParaRPr lang="ru-RU" sz="1600" dirty="0"/>
          </a:p>
          <a:p>
            <a:pPr lvl="0"/>
            <a:r>
              <a:rPr lang="uk-UA" sz="1600" dirty="0" smtClean="0"/>
              <a:t>-10 </a:t>
            </a:r>
            <a:r>
              <a:rPr lang="uk-UA" sz="1600" dirty="0"/>
              <a:t>днів і до 300 гривень на день </a:t>
            </a:r>
            <a:r>
              <a:rPr lang="uk-UA" sz="1600" i="1" dirty="0"/>
              <a:t>(10%) – група відносно тривалого відпочинку та відносно невеликих витрат</a:t>
            </a:r>
            <a:r>
              <a:rPr lang="uk-UA" sz="1600" dirty="0"/>
              <a:t>;</a:t>
            </a:r>
            <a:endParaRPr lang="ru-RU" sz="1600" dirty="0"/>
          </a:p>
          <a:p>
            <a:pPr lvl="0"/>
            <a:r>
              <a:rPr lang="uk-UA" sz="1600" dirty="0" smtClean="0"/>
              <a:t>-7 </a:t>
            </a:r>
            <a:r>
              <a:rPr lang="uk-UA" sz="1600" dirty="0"/>
              <a:t>днів та від 300 до 500 гривень (16%);</a:t>
            </a:r>
            <a:endParaRPr lang="ru-RU" sz="1600" dirty="0"/>
          </a:p>
          <a:p>
            <a:pPr lvl="0"/>
            <a:r>
              <a:rPr lang="uk-UA" sz="1600" dirty="0" smtClean="0"/>
              <a:t>-10 </a:t>
            </a:r>
            <a:r>
              <a:rPr lang="uk-UA" sz="1600" dirty="0"/>
              <a:t>днів та від 300 до 500 гривень на день (12%); ці дві групи можна об’єднати як </a:t>
            </a:r>
            <a:r>
              <a:rPr lang="uk-UA" sz="1600" i="1" dirty="0"/>
              <a:t>групу з середньою тривалістю відпочинку і середніми та нижче середніх витратами (28%)</a:t>
            </a:r>
            <a:r>
              <a:rPr lang="uk-UA" sz="1600" dirty="0"/>
              <a:t>;</a:t>
            </a:r>
            <a:endParaRPr lang="ru-RU" sz="1600" dirty="0"/>
          </a:p>
          <a:p>
            <a:pPr lvl="0"/>
            <a:r>
              <a:rPr lang="uk-UA" sz="1600" dirty="0" smtClean="0"/>
              <a:t>-7 </a:t>
            </a:r>
            <a:r>
              <a:rPr lang="uk-UA" sz="1600" dirty="0"/>
              <a:t>днів та від 500 до 1000 гривень на день (</a:t>
            </a:r>
            <a:r>
              <a:rPr lang="uk-UA" sz="1600" i="1" dirty="0"/>
              <a:t>9%) – середня тривалість відпочинку та середні і вище за середні витрати</a:t>
            </a:r>
            <a:r>
              <a:rPr lang="uk-UA" sz="1600" dirty="0"/>
              <a:t>.</a:t>
            </a:r>
            <a:endParaRPr lang="ru-RU" sz="1600" dirty="0"/>
          </a:p>
          <a:p>
            <a:pPr lvl="0" indent="530225"/>
            <a:r>
              <a:rPr lang="uk-UA" sz="1600" dirty="0"/>
              <a:t>Особливо цікава група (</a:t>
            </a:r>
            <a:r>
              <a:rPr lang="uk-UA" sz="1600" i="1" dirty="0"/>
              <a:t>привабливий сегмент</a:t>
            </a:r>
            <a:r>
              <a:rPr lang="uk-UA" sz="1600" dirty="0"/>
              <a:t>) – особи, що витрачають більше 1000 гривень (у середньому 1500 грн.) на день. Тривалість їх відпочинку становить 5 днів – 7%; 7 днів – 3,3%; 10 днів – 1,9% та 14 днів – 1,1%. Тобто в середньому тривалість їх відпочинку менша, ніж 8 днів.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90879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174751"/>
              </p:ext>
            </p:extLst>
          </p:nvPr>
        </p:nvGraphicFramePr>
        <p:xfrm>
          <a:off x="755576" y="188640"/>
          <a:ext cx="7792085" cy="2523744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3962400"/>
                <a:gridCol w="38296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>
                          <a:effectLst/>
                        </a:rPr>
                        <a:t>Альтернатива 1 – «</a:t>
                      </a:r>
                      <a:r>
                        <a:rPr lang="uk-UA" sz="1600" b="0" dirty="0" err="1">
                          <a:effectLst/>
                        </a:rPr>
                        <a:t>Курортополіс</a:t>
                      </a:r>
                      <a:r>
                        <a:rPr lang="uk-UA" sz="1600" b="0" dirty="0">
                          <a:effectLst/>
                        </a:rPr>
                        <a:t>»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>
                          <a:effectLst/>
                        </a:rPr>
                        <a:t>Альтернатива 2 – «Термальний курорт»</a:t>
                      </a:r>
                      <a:endParaRPr lang="ru-RU" sz="16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>
                          <a:effectLst/>
                        </a:rPr>
                        <a:t>«</a:t>
                      </a:r>
                      <a:r>
                        <a:rPr lang="uk-UA" sz="1600" b="0" dirty="0" err="1">
                          <a:effectLst/>
                        </a:rPr>
                        <a:t>Курортополіс</a:t>
                      </a:r>
                      <a:r>
                        <a:rPr lang="uk-UA" sz="1600" b="0" dirty="0">
                          <a:effectLst/>
                        </a:rPr>
                        <a:t>» – </a:t>
                      </a:r>
                      <a:r>
                        <a:rPr lang="uk-UA" sz="1600" b="0" dirty="0" err="1">
                          <a:effectLst/>
                        </a:rPr>
                        <a:t>мультифункціональний</a:t>
                      </a:r>
                      <a:r>
                        <a:rPr lang="uk-UA" sz="1600" b="0" dirty="0">
                          <a:effectLst/>
                        </a:rPr>
                        <a:t> рекреаційно-оздоровчий територіальний комплекс, який пропонує різноманітні види рекреації, оздоровлення, відпочинку і розваг; саме </a:t>
                      </a:r>
                      <a:r>
                        <a:rPr lang="uk-UA" sz="1600" b="0" dirty="0" err="1">
                          <a:effectLst/>
                        </a:rPr>
                        <a:t>курортополіс</a:t>
                      </a:r>
                      <a:r>
                        <a:rPr lang="uk-UA" sz="1600" b="0" dirty="0">
                          <a:effectLst/>
                        </a:rPr>
                        <a:t> є територією, що максимально наближена до туристичної дестинації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>
                          <a:effectLst/>
                        </a:rPr>
                        <a:t>«Термальний курорт» – територіальний комплекс, який пропонує різноманітні види лікування, реабілітації та оздоровлення з використанням термальних джерел; за умов різноманітності інфраструктури </a:t>
                      </a:r>
                      <a:r>
                        <a:rPr lang="uk-UA" sz="1600" b="0" dirty="0" smtClean="0">
                          <a:effectLst/>
                        </a:rPr>
                        <a:t>і, </a:t>
                      </a:r>
                      <a:r>
                        <a:rPr lang="uk-UA" sz="1600" b="0" dirty="0">
                          <a:effectLst/>
                        </a:rPr>
                        <a:t>відповідно, послуг, може бути наближений до туристичної дестинації</a:t>
                      </a:r>
                      <a:endParaRPr lang="ru-RU" sz="16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874946"/>
              </p:ext>
            </p:extLst>
          </p:nvPr>
        </p:nvGraphicFramePr>
        <p:xfrm>
          <a:off x="755576" y="2852936"/>
          <a:ext cx="7792085" cy="1219200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3962400"/>
                <a:gridCol w="382968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uk-UA" sz="1600" b="0" u="non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Курортополіс</a:t>
                      </a:r>
                      <a:r>
                        <a:rPr lang="uk-UA" sz="1600" b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розраховується на всі сегменти потенційних споживачів (основні і додаткові сегменти не виокремлюються) та їх вимоги для комфортного відпочинку</a:t>
                      </a:r>
                      <a:endParaRPr lang="ru-RU" sz="1600" b="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600" b="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«Термальний курорт» орієнтується, насамперед, на основних споживачів. Враховуючі специфіку території, основними цільовими ринками є ринки лікувального та оздоровчого туризму</a:t>
                      </a:r>
                      <a:endParaRPr lang="ru-RU" sz="1600" b="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714254"/>
              </p:ext>
            </p:extLst>
          </p:nvPr>
        </p:nvGraphicFramePr>
        <p:xfrm>
          <a:off x="755576" y="4149080"/>
          <a:ext cx="7792085" cy="2592288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3962400"/>
                <a:gridCol w="3829685"/>
              </a:tblGrid>
              <a:tr h="25922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Відповідно до концепції «</a:t>
                      </a:r>
                      <a:r>
                        <a:rPr lang="uk-UA" sz="1600" b="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Курортополіс</a:t>
                      </a:r>
                      <a:r>
                        <a:rPr lang="uk-UA" sz="16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» в результаті реалізації стратегічного плану розвитку території буде створений рекреаційно-оздоровчий комплекс, що умовно складається із наступних </a:t>
                      </a:r>
                      <a:r>
                        <a:rPr lang="uk-UA" sz="1600" b="0" u="sng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рівно важливих</a:t>
                      </a:r>
                      <a:r>
                        <a:rPr lang="uk-UA" sz="16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функціональних зон – медичної, </a:t>
                      </a:r>
                      <a:r>
                        <a:rPr lang="uk-UA" sz="1600" b="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оздоровчо</a:t>
                      </a:r>
                      <a:r>
                        <a:rPr lang="uk-UA" sz="16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-рекреаційної, зони для активного відпочинку, розважальної та виробничої.</a:t>
                      </a:r>
                      <a:endParaRPr lang="ru-RU" sz="16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Відповідно до концепції «Термальний курорт» в результаті реалізації стратегічного плану розвитку території буде створений рекреаційно-оздоровчий комплекс, що має </a:t>
                      </a:r>
                      <a:r>
                        <a:rPr lang="uk-UA" sz="1600" b="0" u="sng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основні функціональні зони</a:t>
                      </a:r>
                      <a:r>
                        <a:rPr lang="uk-UA" sz="16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медичну та </a:t>
                      </a:r>
                      <a:r>
                        <a:rPr lang="uk-UA" sz="1600" b="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оздоровчо</a:t>
                      </a:r>
                      <a:r>
                        <a:rPr lang="uk-UA" sz="16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-рекреаційну, та додатково розважальну та виробничу зони.</a:t>
                      </a:r>
                      <a:endParaRPr lang="ru-RU" sz="1600" b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1023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3187"/>
            <a:ext cx="4216886" cy="3764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17"/>
            <a:ext cx="5029200" cy="561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274" y="400492"/>
            <a:ext cx="5057775" cy="2638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Стрелка углом вверх 3"/>
          <p:cNvSpPr/>
          <p:nvPr/>
        </p:nvSpPr>
        <p:spPr>
          <a:xfrm rot="5400000">
            <a:off x="2616730" y="61248"/>
            <a:ext cx="954430" cy="2036658"/>
          </a:xfrm>
          <a:prstGeom prst="bentUpArrow">
            <a:avLst>
              <a:gd name="adj1" fmla="val 25000"/>
              <a:gd name="adj2" fmla="val 22682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углом вверх 7"/>
          <p:cNvSpPr/>
          <p:nvPr/>
        </p:nvSpPr>
        <p:spPr>
          <a:xfrm rot="10800000">
            <a:off x="1938536" y="2060847"/>
            <a:ext cx="2173738" cy="972449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000" y="3093187"/>
            <a:ext cx="3905000" cy="37049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4216886" y="4725144"/>
            <a:ext cx="1022114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112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75" y="-19531"/>
            <a:ext cx="4531141" cy="38085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485"/>
            <a:ext cx="4639080" cy="36724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166" y="3789040"/>
            <a:ext cx="4639080" cy="936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166" y="4725609"/>
            <a:ext cx="4639080" cy="217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89040"/>
            <a:ext cx="4416662" cy="299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51235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414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user</cp:lastModifiedBy>
  <cp:revision>15</cp:revision>
  <dcterms:created xsi:type="dcterms:W3CDTF">2018-10-25T05:33:07Z</dcterms:created>
  <dcterms:modified xsi:type="dcterms:W3CDTF">2018-10-25T15:08:38Z</dcterms:modified>
</cp:coreProperties>
</file>